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9" r:id="rId3"/>
    <p:sldId id="282" r:id="rId4"/>
    <p:sldId id="295" r:id="rId5"/>
    <p:sldId id="296" r:id="rId6"/>
    <p:sldId id="298" r:id="rId7"/>
    <p:sldId id="299" r:id="rId8"/>
    <p:sldId id="301" r:id="rId9"/>
    <p:sldId id="302" r:id="rId10"/>
    <p:sldId id="303" r:id="rId11"/>
    <p:sldId id="305" r:id="rId12"/>
    <p:sldId id="306" r:id="rId1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sho@mvd.biglobe.ne.jp" initials="k" lastIdx="2" clrIdx="0">
    <p:extLst>
      <p:ext uri="{19B8F6BF-5375-455C-9EA6-DF929625EA0E}">
        <p15:presenceInfo xmlns:p15="http://schemas.microsoft.com/office/powerpoint/2012/main" userId="1e68aae14a43c5d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591" autoAdjust="0"/>
    <p:restoredTop sz="77358" autoAdjust="0"/>
  </p:normalViewPr>
  <p:slideViewPr>
    <p:cSldViewPr snapToGrid="0">
      <p:cViewPr varScale="1">
        <p:scale>
          <a:sx n="72" d="100"/>
          <a:sy n="72" d="100"/>
        </p:scale>
        <p:origin x="195" y="39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3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A83527-E690-43E5-9DF2-71CF77D0BA79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01B231-7F6A-4C7F-8E1C-2439C842C6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4144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読みます。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45736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読みます。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9266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いくつかを漢字にしてみました。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9940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「因幡の山の峰に生ふる」とあります。因幡の山に生えているものは何でしょうか。</a:t>
            </a:r>
            <a:endParaRPr kumimoji="1" lang="en-US" altLang="ja-JP" dirty="0"/>
          </a:p>
          <a:p>
            <a:r>
              <a:rPr kumimoji="1" lang="ja-JP" altLang="en-US" dirty="0"/>
              <a:t>歌の中から探しなさい。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67264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答えは、「松」です。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15991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「まつ」には、植物の松以外に、もう一つの意味があります。何でしょうか。（待つ）</a:t>
            </a:r>
            <a:endParaRPr kumimoji="1" lang="en-US" altLang="ja-JP" dirty="0"/>
          </a:p>
          <a:p>
            <a:r>
              <a:rPr kumimoji="1" lang="ja-JP" altLang="en-US" dirty="0"/>
              <a:t>別れていても、因幡の松のように、あなたが私を待ってくれるのならすぐにでも戻ってきましょう。」という歌なのですね。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25786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「まつ」で、植物の松と待ち続ける、両方の意味を持つ百人一首は、もう一つあります。何でしょう。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68356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ヒントです。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44509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「来ぬ人を」の歌です。ここにも、</a:t>
            </a:r>
            <a:r>
              <a:rPr kumimoji="1" lang="en-US" altLang="ja-JP" dirty="0"/>
              <a:t>2</a:t>
            </a:r>
            <a:r>
              <a:rPr kumimoji="1" lang="ja-JP" altLang="en-US" dirty="0"/>
              <a:t>つの意味で松が使われています。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74331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作者の「中納言行平」　。　　この人は「ちはやふる」の作者「在原業平」の兄です。</a:t>
            </a:r>
            <a:endParaRPr kumimoji="1" lang="en-US" altLang="ja-JP" dirty="0"/>
          </a:p>
          <a:p>
            <a:r>
              <a:rPr kumimoji="1" lang="ja-JP" altLang="en-US" dirty="0"/>
              <a:t>このひとは、因幡、今の鳥取に国の長官として赴き、その時にこの歌を作りました。</a:t>
            </a:r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15609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それとは別に、今の兵庫県である「須磨」に、流罪となったという経緯があるのです。</a:t>
            </a:r>
            <a:endParaRPr kumimoji="1" lang="en-US" altLang="ja-JP" dirty="0"/>
          </a:p>
          <a:p>
            <a:r>
              <a:rPr kumimoji="1" lang="ja-JP" altLang="en-US" dirty="0"/>
              <a:t>これがモデルとなり、源氏物語の「須磨の巻」が誕生したといわれています。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1B231-7F6A-4C7F-8E1C-2439C842C6B1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949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8269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0329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2301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0335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9949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8226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1458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5314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1612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2606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7942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8DA22-FEF9-441E-821A-84C0142CE335}" type="datetimeFigureOut">
              <a:rPr kumimoji="1" lang="ja-JP" altLang="en-US" smtClean="0"/>
              <a:t>2022/1/6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3E09A0-7B8C-495C-9243-A5DC7DE971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3103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/>
              <a:t>おも</a:t>
            </a:r>
            <a:r>
              <a:rPr kumimoji="1" lang="ja-JP" altLang="en-US" dirty="0" err="1"/>
              <a:t>しろ</a:t>
            </a:r>
            <a:r>
              <a:rPr kumimoji="1" lang="ja-JP" altLang="en-US" dirty="0"/>
              <a:t>百人一首授業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ja-JP" altLang="en-US"/>
              <a:t>１６（桃⑬）　</a:t>
            </a:r>
            <a:r>
              <a:rPr lang="ja-JP" altLang="en-US" dirty="0"/>
              <a:t>立ち別れ</a:t>
            </a:r>
            <a:r>
              <a:rPr kumimoji="1" lang="ja-JP" altLang="en-US" dirty="0"/>
              <a:t>～</a:t>
            </a:r>
          </a:p>
        </p:txBody>
      </p:sp>
    </p:spTree>
    <p:extLst>
      <p:ext uri="{BB962C8B-B14F-4D97-AF65-F5344CB8AC3E}">
        <p14:creationId xmlns:p14="http://schemas.microsoft.com/office/powerpoint/2010/main" val="3804864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254674" y="528034"/>
            <a:ext cx="8494633" cy="619034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6000" dirty="0"/>
              <a:t>たちわかれ</a:t>
            </a:r>
            <a:endParaRPr lang="en-US" altLang="ja-JP" sz="6000" dirty="0"/>
          </a:p>
          <a:p>
            <a:endParaRPr lang="en-US" altLang="ja-JP" sz="6000" dirty="0"/>
          </a:p>
          <a:p>
            <a:r>
              <a:rPr lang="ja-JP" altLang="en-US" sz="6000"/>
              <a:t>いなばのやまの</a:t>
            </a:r>
            <a:endParaRPr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/>
              <a:t>みねにおふる</a:t>
            </a:r>
            <a:endParaRPr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/>
              <a:t>まつとしきかば</a:t>
            </a:r>
            <a:endParaRPr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/>
              <a:t>いまかえりこむ</a:t>
            </a:r>
            <a:endParaRPr lang="en-US" altLang="ja-JP" sz="6000" dirty="0"/>
          </a:p>
        </p:txBody>
      </p:sp>
    </p:spTree>
    <p:extLst>
      <p:ext uri="{BB962C8B-B14F-4D97-AF65-F5344CB8AC3E}">
        <p14:creationId xmlns:p14="http://schemas.microsoft.com/office/powerpoint/2010/main" val="1969433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254674" y="528034"/>
            <a:ext cx="8494633" cy="574397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6000" dirty="0"/>
              <a:t>た</a:t>
            </a:r>
            <a:endParaRPr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/>
              <a:t>い</a:t>
            </a:r>
            <a:endParaRPr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/>
              <a:t>み</a:t>
            </a:r>
            <a:endParaRPr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/>
              <a:t>ま</a:t>
            </a:r>
            <a:endParaRPr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/>
              <a:t>い</a:t>
            </a:r>
            <a:endParaRPr lang="en-US" altLang="ja-JP" sz="6000" dirty="0"/>
          </a:p>
        </p:txBody>
      </p:sp>
    </p:spTree>
    <p:extLst>
      <p:ext uri="{BB962C8B-B14F-4D97-AF65-F5344CB8AC3E}">
        <p14:creationId xmlns:p14="http://schemas.microsoft.com/office/powerpoint/2010/main" val="1480543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DF4AC58-07D2-4DDA-826B-4E95C39FE29E}"/>
              </a:ext>
            </a:extLst>
          </p:cNvPr>
          <p:cNvSpPr txBox="1"/>
          <p:nvPr/>
        </p:nvSpPr>
        <p:spPr>
          <a:xfrm>
            <a:off x="1254685" y="528034"/>
            <a:ext cx="8494633" cy="623852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6000" dirty="0"/>
              <a:t>立ち別れ</a:t>
            </a:r>
            <a:endParaRPr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/>
              <a:t>因幡の山の</a:t>
            </a:r>
            <a:endParaRPr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/>
              <a:t>峰に生ふる</a:t>
            </a:r>
            <a:endParaRPr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/>
              <a:t>まつとしきかば</a:t>
            </a:r>
            <a:endParaRPr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/>
              <a:t>いまかえりこむ</a:t>
            </a:r>
            <a:endParaRPr lang="en-US" altLang="ja-JP" sz="6000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E8CB01F-80E9-4424-BA5E-0B94F2BDBB09}"/>
              </a:ext>
            </a:extLst>
          </p:cNvPr>
          <p:cNvSpPr txBox="1"/>
          <p:nvPr/>
        </p:nvSpPr>
        <p:spPr>
          <a:xfrm>
            <a:off x="7751507" y="804225"/>
            <a:ext cx="461665" cy="104772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dirty="0"/>
              <a:t>い　な　ば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36AA3B2-8816-473B-9CC0-E728B7C73CD1}"/>
              </a:ext>
            </a:extLst>
          </p:cNvPr>
          <p:cNvSpPr txBox="1"/>
          <p:nvPr/>
        </p:nvSpPr>
        <p:spPr>
          <a:xfrm>
            <a:off x="5812285" y="655471"/>
            <a:ext cx="461665" cy="52835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dirty="0"/>
              <a:t>みね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27B15FD-4A0E-4560-887A-A8CBB4C40217}"/>
              </a:ext>
            </a:extLst>
          </p:cNvPr>
          <p:cNvSpPr txBox="1"/>
          <p:nvPr/>
        </p:nvSpPr>
        <p:spPr>
          <a:xfrm>
            <a:off x="9459896" y="794396"/>
            <a:ext cx="461665" cy="31835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ja-JP" altLang="en-US" dirty="0"/>
              <a:t>た</a:t>
            </a:r>
            <a:endParaRPr kumimoji="1"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0B5658C-BD3C-418C-96F7-73100137A488}"/>
              </a:ext>
            </a:extLst>
          </p:cNvPr>
          <p:cNvSpPr txBox="1"/>
          <p:nvPr/>
        </p:nvSpPr>
        <p:spPr>
          <a:xfrm>
            <a:off x="9518485" y="2162346"/>
            <a:ext cx="461665" cy="53796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dirty="0"/>
              <a:t>わか</a:t>
            </a:r>
          </a:p>
        </p:txBody>
      </p:sp>
    </p:spTree>
    <p:extLst>
      <p:ext uri="{BB962C8B-B14F-4D97-AF65-F5344CB8AC3E}">
        <p14:creationId xmlns:p14="http://schemas.microsoft.com/office/powerpoint/2010/main" val="622076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D770321-86FE-49A6-92D3-59ED255797F0}"/>
              </a:ext>
            </a:extLst>
          </p:cNvPr>
          <p:cNvSpPr txBox="1"/>
          <p:nvPr/>
        </p:nvSpPr>
        <p:spPr>
          <a:xfrm>
            <a:off x="10697800" y="668024"/>
            <a:ext cx="1046440" cy="48260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txBody>
          <a:bodyPr vert="eaVert"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800" dirty="0"/>
              <a:t>因幡の山の峰に生えているのは</a:t>
            </a:r>
            <a:endParaRPr lang="en-US" altLang="ja-JP" sz="2800" dirty="0"/>
          </a:p>
          <a:p>
            <a:r>
              <a:rPr lang="ja-JP" altLang="en-US" sz="2800" dirty="0"/>
              <a:t>何でしょうか。</a:t>
            </a:r>
            <a:endParaRPr lang="en-US" altLang="ja-JP" sz="28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DF4AC58-07D2-4DDA-826B-4E95C39FE29E}"/>
              </a:ext>
            </a:extLst>
          </p:cNvPr>
          <p:cNvSpPr txBox="1"/>
          <p:nvPr/>
        </p:nvSpPr>
        <p:spPr>
          <a:xfrm>
            <a:off x="1254685" y="528034"/>
            <a:ext cx="8494633" cy="623852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6000" dirty="0"/>
              <a:t>立ち別れ</a:t>
            </a:r>
            <a:endParaRPr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>
                <a:solidFill>
                  <a:srgbClr val="FF0000"/>
                </a:solidFill>
              </a:rPr>
              <a:t>因幡の山の</a:t>
            </a:r>
            <a:endParaRPr lang="en-US" altLang="ja-JP" sz="6000" dirty="0">
              <a:solidFill>
                <a:srgbClr val="FF0000"/>
              </a:solidFill>
            </a:endParaRPr>
          </a:p>
          <a:p>
            <a:endParaRPr lang="en-US" altLang="ja-JP" sz="6000" dirty="0">
              <a:solidFill>
                <a:srgbClr val="FF0000"/>
              </a:solidFill>
            </a:endParaRPr>
          </a:p>
          <a:p>
            <a:r>
              <a:rPr lang="ja-JP" altLang="en-US" sz="6000" dirty="0">
                <a:solidFill>
                  <a:srgbClr val="FF0000"/>
                </a:solidFill>
              </a:rPr>
              <a:t>峰に生ふる</a:t>
            </a:r>
            <a:endParaRPr lang="en-US" altLang="ja-JP" sz="6000" dirty="0">
              <a:solidFill>
                <a:srgbClr val="FF0000"/>
              </a:solidFill>
            </a:endParaRPr>
          </a:p>
          <a:p>
            <a:endParaRPr lang="en-US" altLang="ja-JP" sz="6000" dirty="0"/>
          </a:p>
          <a:p>
            <a:r>
              <a:rPr lang="ja-JP" altLang="en-US" sz="6000" dirty="0"/>
              <a:t>まつとしきかば</a:t>
            </a:r>
            <a:endParaRPr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/>
              <a:t>いまかえりこむ</a:t>
            </a:r>
            <a:endParaRPr lang="en-US" altLang="ja-JP" sz="6000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E8CB01F-80E9-4424-BA5E-0B94F2BDBB09}"/>
              </a:ext>
            </a:extLst>
          </p:cNvPr>
          <p:cNvSpPr txBox="1"/>
          <p:nvPr/>
        </p:nvSpPr>
        <p:spPr>
          <a:xfrm>
            <a:off x="7751507" y="804225"/>
            <a:ext cx="461665" cy="104772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い　な　ば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36AA3B2-8816-473B-9CC0-E728B7C73CD1}"/>
              </a:ext>
            </a:extLst>
          </p:cNvPr>
          <p:cNvSpPr txBox="1"/>
          <p:nvPr/>
        </p:nvSpPr>
        <p:spPr>
          <a:xfrm>
            <a:off x="5812285" y="655471"/>
            <a:ext cx="461665" cy="52835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みね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27B15FD-4A0E-4560-887A-A8CBB4C40217}"/>
              </a:ext>
            </a:extLst>
          </p:cNvPr>
          <p:cNvSpPr txBox="1"/>
          <p:nvPr/>
        </p:nvSpPr>
        <p:spPr>
          <a:xfrm>
            <a:off x="9459896" y="794396"/>
            <a:ext cx="461665" cy="31835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ja-JP" altLang="en-US" dirty="0"/>
              <a:t>た</a:t>
            </a:r>
            <a:endParaRPr kumimoji="1"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0B5658C-BD3C-418C-96F7-73100137A488}"/>
              </a:ext>
            </a:extLst>
          </p:cNvPr>
          <p:cNvSpPr txBox="1"/>
          <p:nvPr/>
        </p:nvSpPr>
        <p:spPr>
          <a:xfrm>
            <a:off x="9518485" y="2162346"/>
            <a:ext cx="461665" cy="53796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dirty="0"/>
              <a:t>わか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C91B7C1-032F-4C20-843A-8F4410211A21}"/>
              </a:ext>
            </a:extLst>
          </p:cNvPr>
          <p:cNvSpPr txBox="1"/>
          <p:nvPr/>
        </p:nvSpPr>
        <p:spPr>
          <a:xfrm>
            <a:off x="5812285" y="2226012"/>
            <a:ext cx="461665" cy="31835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ja-JP" altLang="en-US" dirty="0">
                <a:solidFill>
                  <a:srgbClr val="FF0000"/>
                </a:solidFill>
              </a:rPr>
              <a:t>お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817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D770321-86FE-49A6-92D3-59ED255797F0}"/>
              </a:ext>
            </a:extLst>
          </p:cNvPr>
          <p:cNvSpPr txBox="1"/>
          <p:nvPr/>
        </p:nvSpPr>
        <p:spPr>
          <a:xfrm>
            <a:off x="10697800" y="668024"/>
            <a:ext cx="1046440" cy="48260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txBody>
          <a:bodyPr vert="eaVert"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800" dirty="0"/>
              <a:t>因幡の山の峰に生えているのは</a:t>
            </a:r>
            <a:endParaRPr lang="en-US" altLang="ja-JP" sz="2800" dirty="0"/>
          </a:p>
          <a:p>
            <a:r>
              <a:rPr lang="ja-JP" altLang="en-US" sz="2800" dirty="0"/>
              <a:t>何でしょうか。</a:t>
            </a:r>
            <a:endParaRPr lang="en-US" altLang="ja-JP" sz="28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DF4AC58-07D2-4DDA-826B-4E95C39FE29E}"/>
              </a:ext>
            </a:extLst>
          </p:cNvPr>
          <p:cNvSpPr txBox="1"/>
          <p:nvPr/>
        </p:nvSpPr>
        <p:spPr>
          <a:xfrm>
            <a:off x="1254685" y="528034"/>
            <a:ext cx="8494633" cy="623852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6000" dirty="0"/>
              <a:t>立ち別れ</a:t>
            </a:r>
            <a:endParaRPr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>
                <a:solidFill>
                  <a:srgbClr val="FF0000"/>
                </a:solidFill>
              </a:rPr>
              <a:t>因幡の山の</a:t>
            </a:r>
            <a:endParaRPr lang="en-US" altLang="ja-JP" sz="6000" dirty="0">
              <a:solidFill>
                <a:srgbClr val="FF0000"/>
              </a:solidFill>
            </a:endParaRPr>
          </a:p>
          <a:p>
            <a:endParaRPr lang="en-US" altLang="ja-JP" sz="6000" dirty="0">
              <a:solidFill>
                <a:srgbClr val="FF0000"/>
              </a:solidFill>
            </a:endParaRPr>
          </a:p>
          <a:p>
            <a:r>
              <a:rPr lang="ja-JP" altLang="en-US" sz="6000" dirty="0">
                <a:solidFill>
                  <a:srgbClr val="FF0000"/>
                </a:solidFill>
              </a:rPr>
              <a:t>峰に生ふる</a:t>
            </a:r>
            <a:endParaRPr lang="en-US" altLang="ja-JP" sz="6000" dirty="0">
              <a:solidFill>
                <a:srgbClr val="FF0000"/>
              </a:solidFill>
            </a:endParaRPr>
          </a:p>
          <a:p>
            <a:endParaRPr lang="en-US" altLang="ja-JP" sz="6000" dirty="0"/>
          </a:p>
          <a:p>
            <a:r>
              <a:rPr lang="ja-JP" altLang="en-US" sz="6000" dirty="0">
                <a:solidFill>
                  <a:srgbClr val="FF0000"/>
                </a:solidFill>
              </a:rPr>
              <a:t>まつ</a:t>
            </a:r>
            <a:r>
              <a:rPr lang="ja-JP" altLang="en-US" sz="6000" dirty="0"/>
              <a:t>としきかば</a:t>
            </a:r>
            <a:endParaRPr lang="en-US" altLang="ja-JP" sz="6000" dirty="0"/>
          </a:p>
          <a:p>
            <a:endParaRPr lang="en-US" altLang="ja-JP" sz="6000" dirty="0"/>
          </a:p>
          <a:p>
            <a:r>
              <a:rPr lang="ja-JP" altLang="en-US" sz="6000" dirty="0"/>
              <a:t>いまかえりこむ</a:t>
            </a:r>
            <a:endParaRPr lang="en-US" altLang="ja-JP" sz="6000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E8CB01F-80E9-4424-BA5E-0B94F2BDBB09}"/>
              </a:ext>
            </a:extLst>
          </p:cNvPr>
          <p:cNvSpPr txBox="1"/>
          <p:nvPr/>
        </p:nvSpPr>
        <p:spPr>
          <a:xfrm>
            <a:off x="7751507" y="804225"/>
            <a:ext cx="461665" cy="104772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い　な　ば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36AA3B2-8816-473B-9CC0-E728B7C73CD1}"/>
              </a:ext>
            </a:extLst>
          </p:cNvPr>
          <p:cNvSpPr txBox="1"/>
          <p:nvPr/>
        </p:nvSpPr>
        <p:spPr>
          <a:xfrm>
            <a:off x="5812285" y="655471"/>
            <a:ext cx="461665" cy="52835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みね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27B15FD-4A0E-4560-887A-A8CBB4C40217}"/>
              </a:ext>
            </a:extLst>
          </p:cNvPr>
          <p:cNvSpPr txBox="1"/>
          <p:nvPr/>
        </p:nvSpPr>
        <p:spPr>
          <a:xfrm>
            <a:off x="9459896" y="794396"/>
            <a:ext cx="461665" cy="31835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ja-JP" altLang="en-US" dirty="0"/>
              <a:t>た</a:t>
            </a:r>
            <a:endParaRPr kumimoji="1"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0B5658C-BD3C-418C-96F7-73100137A488}"/>
              </a:ext>
            </a:extLst>
          </p:cNvPr>
          <p:cNvSpPr txBox="1"/>
          <p:nvPr/>
        </p:nvSpPr>
        <p:spPr>
          <a:xfrm>
            <a:off x="9518485" y="2162346"/>
            <a:ext cx="461665" cy="53796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dirty="0"/>
              <a:t>わか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C91B7C1-032F-4C20-843A-8F4410211A21}"/>
              </a:ext>
            </a:extLst>
          </p:cNvPr>
          <p:cNvSpPr txBox="1"/>
          <p:nvPr/>
        </p:nvSpPr>
        <p:spPr>
          <a:xfrm>
            <a:off x="5812285" y="2226012"/>
            <a:ext cx="461665" cy="31835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ja-JP" altLang="en-US" dirty="0">
                <a:solidFill>
                  <a:srgbClr val="FF0000"/>
                </a:solidFill>
              </a:rPr>
              <a:t>お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662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D770321-86FE-49A6-92D3-59ED255797F0}"/>
              </a:ext>
            </a:extLst>
          </p:cNvPr>
          <p:cNvSpPr txBox="1"/>
          <p:nvPr/>
        </p:nvSpPr>
        <p:spPr>
          <a:xfrm>
            <a:off x="11101310" y="355923"/>
            <a:ext cx="615553" cy="63408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txBody>
          <a:bodyPr vert="eaVert"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800" dirty="0"/>
              <a:t>「まつ」の、もう一つの意味とは何ですか。</a:t>
            </a:r>
            <a:endParaRPr lang="en-US" altLang="ja-JP" sz="28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DF4AC58-07D2-4DDA-826B-4E95C39FE29E}"/>
              </a:ext>
            </a:extLst>
          </p:cNvPr>
          <p:cNvSpPr txBox="1"/>
          <p:nvPr/>
        </p:nvSpPr>
        <p:spPr>
          <a:xfrm>
            <a:off x="415759" y="1551779"/>
            <a:ext cx="2954655" cy="623852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6000" dirty="0"/>
              <a:t>　　　</a:t>
            </a:r>
            <a:r>
              <a:rPr lang="ja-JP" altLang="en-US" sz="6000" dirty="0">
                <a:solidFill>
                  <a:srgbClr val="FF0000"/>
                </a:solidFill>
              </a:rPr>
              <a:t>松</a:t>
            </a:r>
            <a:endParaRPr lang="en-US" altLang="ja-JP" sz="6000" dirty="0">
              <a:solidFill>
                <a:srgbClr val="FF0000"/>
              </a:solidFill>
            </a:endParaRPr>
          </a:p>
          <a:p>
            <a:r>
              <a:rPr lang="ja-JP" altLang="en-US" sz="6000" dirty="0"/>
              <a:t>まつ</a:t>
            </a:r>
            <a:endParaRPr lang="en-US" altLang="ja-JP" sz="6000" dirty="0"/>
          </a:p>
          <a:p>
            <a:r>
              <a:rPr lang="ja-JP" altLang="en-US" sz="6000" dirty="0"/>
              <a:t>　　　</a:t>
            </a:r>
            <a:r>
              <a:rPr lang="ja-JP" altLang="en-US" sz="6000" dirty="0">
                <a:solidFill>
                  <a:srgbClr val="FF0000"/>
                </a:solidFill>
              </a:rPr>
              <a:t>待つ</a:t>
            </a:r>
            <a:endParaRPr lang="en-US" altLang="ja-JP" sz="6000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142EB92-EB11-4AC3-9406-7535BD62D1F7}"/>
              </a:ext>
            </a:extLst>
          </p:cNvPr>
          <p:cNvSpPr txBox="1"/>
          <p:nvPr/>
        </p:nvSpPr>
        <p:spPr>
          <a:xfrm>
            <a:off x="5100404" y="680434"/>
            <a:ext cx="4801314" cy="623852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6000" dirty="0"/>
              <a:t>立ち別れ</a:t>
            </a:r>
            <a:endParaRPr lang="en-US" altLang="ja-JP" sz="6000" dirty="0"/>
          </a:p>
          <a:p>
            <a:r>
              <a:rPr lang="ja-JP" altLang="en-US" sz="6000" dirty="0"/>
              <a:t>因幡の山の</a:t>
            </a:r>
            <a:endParaRPr lang="en-US" altLang="ja-JP" sz="6000" dirty="0"/>
          </a:p>
          <a:p>
            <a:r>
              <a:rPr lang="ja-JP" altLang="en-US" sz="6000" dirty="0"/>
              <a:t>峰に生ふる</a:t>
            </a:r>
            <a:endParaRPr lang="en-US" altLang="ja-JP" sz="6000" dirty="0"/>
          </a:p>
          <a:p>
            <a:r>
              <a:rPr lang="ja-JP" altLang="en-US" sz="6000" dirty="0"/>
              <a:t>まつとしきかば</a:t>
            </a:r>
            <a:endParaRPr lang="en-US" altLang="ja-JP" sz="6000" dirty="0"/>
          </a:p>
          <a:p>
            <a:r>
              <a:rPr lang="ja-JP" altLang="en-US" sz="6000" dirty="0"/>
              <a:t>いまかえりこむ</a:t>
            </a:r>
            <a:endParaRPr lang="en-US" altLang="ja-JP" sz="6000" dirty="0"/>
          </a:p>
        </p:txBody>
      </p:sp>
    </p:spTree>
    <p:extLst>
      <p:ext uri="{BB962C8B-B14F-4D97-AF65-F5344CB8AC3E}">
        <p14:creationId xmlns:p14="http://schemas.microsoft.com/office/powerpoint/2010/main" val="582826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D770321-86FE-49A6-92D3-59ED255797F0}"/>
              </a:ext>
            </a:extLst>
          </p:cNvPr>
          <p:cNvSpPr txBox="1"/>
          <p:nvPr/>
        </p:nvSpPr>
        <p:spPr>
          <a:xfrm>
            <a:off x="10697800" y="668024"/>
            <a:ext cx="1046440" cy="47859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txBody>
          <a:bodyPr vert="eaVert"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800" dirty="0"/>
              <a:t>「松」と「待つ」をかけた、</a:t>
            </a:r>
            <a:endParaRPr lang="en-US" altLang="ja-JP" sz="2800" dirty="0"/>
          </a:p>
          <a:p>
            <a:r>
              <a:rPr lang="ja-JP" altLang="en-US" sz="2800" dirty="0"/>
              <a:t>別の百人一首とは何でしょう。</a:t>
            </a:r>
            <a:endParaRPr lang="en-US" altLang="ja-JP" sz="28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DF4AC58-07D2-4DDA-826B-4E95C39FE29E}"/>
              </a:ext>
            </a:extLst>
          </p:cNvPr>
          <p:cNvSpPr txBox="1"/>
          <p:nvPr/>
        </p:nvSpPr>
        <p:spPr>
          <a:xfrm>
            <a:off x="4133590" y="965907"/>
            <a:ext cx="2954655" cy="623852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6000" dirty="0"/>
              <a:t>　　　</a:t>
            </a:r>
            <a:r>
              <a:rPr lang="ja-JP" altLang="en-US" sz="6000" dirty="0">
                <a:solidFill>
                  <a:srgbClr val="FF0000"/>
                </a:solidFill>
              </a:rPr>
              <a:t>松</a:t>
            </a:r>
            <a:endParaRPr lang="en-US" altLang="ja-JP" sz="6000" dirty="0">
              <a:solidFill>
                <a:srgbClr val="FF0000"/>
              </a:solidFill>
            </a:endParaRPr>
          </a:p>
          <a:p>
            <a:r>
              <a:rPr lang="ja-JP" altLang="en-US" sz="6000" dirty="0"/>
              <a:t>まつ</a:t>
            </a:r>
            <a:endParaRPr lang="en-US" altLang="ja-JP" sz="6000" dirty="0"/>
          </a:p>
          <a:p>
            <a:r>
              <a:rPr lang="ja-JP" altLang="en-US" sz="6000" dirty="0"/>
              <a:t>　　　</a:t>
            </a:r>
            <a:r>
              <a:rPr lang="ja-JP" altLang="en-US" sz="6000" dirty="0">
                <a:solidFill>
                  <a:srgbClr val="FF0000"/>
                </a:solidFill>
              </a:rPr>
              <a:t>待つ</a:t>
            </a:r>
            <a:endParaRPr lang="en-US" altLang="ja-JP" sz="6000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142EB92-EB11-4AC3-9406-7535BD62D1F7}"/>
              </a:ext>
            </a:extLst>
          </p:cNvPr>
          <p:cNvSpPr txBox="1"/>
          <p:nvPr/>
        </p:nvSpPr>
        <p:spPr>
          <a:xfrm>
            <a:off x="7708150" y="883026"/>
            <a:ext cx="2954655" cy="623852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3600" dirty="0"/>
              <a:t>立ち別れ</a:t>
            </a:r>
            <a:endParaRPr lang="en-US" altLang="ja-JP" sz="3600" dirty="0"/>
          </a:p>
          <a:p>
            <a:r>
              <a:rPr lang="ja-JP" altLang="en-US" sz="3600" dirty="0"/>
              <a:t>因幡の山の</a:t>
            </a:r>
            <a:endParaRPr lang="en-US" altLang="ja-JP" sz="3600" dirty="0"/>
          </a:p>
          <a:p>
            <a:r>
              <a:rPr lang="ja-JP" altLang="en-US" sz="3600" dirty="0"/>
              <a:t>峰に生ふる</a:t>
            </a:r>
            <a:endParaRPr lang="en-US" altLang="ja-JP" sz="3600" dirty="0"/>
          </a:p>
          <a:p>
            <a:r>
              <a:rPr lang="ja-JP" altLang="en-US" sz="3600" dirty="0"/>
              <a:t>まつとしきかば</a:t>
            </a:r>
            <a:endParaRPr lang="en-US" altLang="ja-JP" sz="3600" dirty="0"/>
          </a:p>
          <a:p>
            <a:r>
              <a:rPr lang="ja-JP" altLang="en-US" sz="3600" dirty="0"/>
              <a:t>いまかえりこむ</a:t>
            </a:r>
            <a:endParaRPr lang="en-US" altLang="ja-JP" sz="3600" dirty="0"/>
          </a:p>
        </p:txBody>
      </p:sp>
    </p:spTree>
    <p:extLst>
      <p:ext uri="{BB962C8B-B14F-4D97-AF65-F5344CB8AC3E}">
        <p14:creationId xmlns:p14="http://schemas.microsoft.com/office/powerpoint/2010/main" val="753819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D770321-86FE-49A6-92D3-59ED255797F0}"/>
              </a:ext>
            </a:extLst>
          </p:cNvPr>
          <p:cNvSpPr txBox="1"/>
          <p:nvPr/>
        </p:nvSpPr>
        <p:spPr>
          <a:xfrm>
            <a:off x="10697800" y="668024"/>
            <a:ext cx="1046440" cy="57861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txBody>
          <a:bodyPr vert="eaVert"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800" dirty="0"/>
              <a:t>「松」と「待つ」をかけた、</a:t>
            </a:r>
            <a:endParaRPr lang="en-US" altLang="ja-JP" sz="2800" dirty="0"/>
          </a:p>
          <a:p>
            <a:r>
              <a:rPr lang="ja-JP" altLang="en-US" sz="2800" dirty="0"/>
              <a:t>もう一つの百人一首とは何でしょう。</a:t>
            </a:r>
            <a:endParaRPr lang="en-US" altLang="ja-JP" sz="28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DF4AC58-07D2-4DDA-826B-4E95C39FE29E}"/>
              </a:ext>
            </a:extLst>
          </p:cNvPr>
          <p:cNvSpPr txBox="1"/>
          <p:nvPr/>
        </p:nvSpPr>
        <p:spPr>
          <a:xfrm>
            <a:off x="4133590" y="965907"/>
            <a:ext cx="2954655" cy="623852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6000" dirty="0"/>
              <a:t>　　　</a:t>
            </a:r>
            <a:r>
              <a:rPr lang="ja-JP" altLang="en-US" sz="6000" dirty="0">
                <a:solidFill>
                  <a:srgbClr val="FF0000"/>
                </a:solidFill>
              </a:rPr>
              <a:t>松</a:t>
            </a:r>
            <a:endParaRPr lang="en-US" altLang="ja-JP" sz="6000" dirty="0">
              <a:solidFill>
                <a:srgbClr val="FF0000"/>
              </a:solidFill>
            </a:endParaRPr>
          </a:p>
          <a:p>
            <a:r>
              <a:rPr lang="ja-JP" altLang="en-US" sz="6000" dirty="0"/>
              <a:t>まつ</a:t>
            </a:r>
            <a:endParaRPr lang="en-US" altLang="ja-JP" sz="6000" dirty="0"/>
          </a:p>
          <a:p>
            <a:r>
              <a:rPr lang="ja-JP" altLang="en-US" sz="6000" dirty="0"/>
              <a:t>　　　</a:t>
            </a:r>
            <a:r>
              <a:rPr lang="ja-JP" altLang="en-US" sz="6000" dirty="0">
                <a:solidFill>
                  <a:srgbClr val="FF0000"/>
                </a:solidFill>
              </a:rPr>
              <a:t>待つ</a:t>
            </a:r>
            <a:endParaRPr lang="en-US" altLang="ja-JP" sz="6000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142EB92-EB11-4AC3-9406-7535BD62D1F7}"/>
              </a:ext>
            </a:extLst>
          </p:cNvPr>
          <p:cNvSpPr txBox="1"/>
          <p:nvPr/>
        </p:nvSpPr>
        <p:spPr>
          <a:xfrm>
            <a:off x="7708150" y="883026"/>
            <a:ext cx="2954655" cy="623852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3600" dirty="0"/>
              <a:t>立ち別れ</a:t>
            </a:r>
            <a:endParaRPr lang="en-US" altLang="ja-JP" sz="3600" dirty="0"/>
          </a:p>
          <a:p>
            <a:r>
              <a:rPr lang="ja-JP" altLang="en-US" sz="3600" dirty="0"/>
              <a:t>因幡の山の</a:t>
            </a:r>
            <a:endParaRPr lang="en-US" altLang="ja-JP" sz="3600" dirty="0"/>
          </a:p>
          <a:p>
            <a:r>
              <a:rPr lang="ja-JP" altLang="en-US" sz="3600" dirty="0"/>
              <a:t>峰に生ふる</a:t>
            </a:r>
            <a:endParaRPr lang="en-US" altLang="ja-JP" sz="3600" dirty="0"/>
          </a:p>
          <a:p>
            <a:r>
              <a:rPr lang="ja-JP" altLang="en-US" sz="3600" dirty="0"/>
              <a:t>まつとしきかば</a:t>
            </a:r>
            <a:endParaRPr lang="en-US" altLang="ja-JP" sz="3600" dirty="0"/>
          </a:p>
          <a:p>
            <a:r>
              <a:rPr lang="ja-JP" altLang="en-US" sz="3600" dirty="0"/>
              <a:t>いまかえりこむ</a:t>
            </a:r>
            <a:endParaRPr lang="en-US" altLang="ja-JP" sz="3600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A35B5BE-767E-4E67-AC50-7A5D84ABA3CC}"/>
              </a:ext>
            </a:extLst>
          </p:cNvPr>
          <p:cNvSpPr txBox="1"/>
          <p:nvPr/>
        </p:nvSpPr>
        <p:spPr>
          <a:xfrm>
            <a:off x="1087419" y="883026"/>
            <a:ext cx="2954655" cy="623852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3600" dirty="0"/>
              <a:t>こ</a:t>
            </a:r>
            <a:endParaRPr lang="en-US" altLang="ja-JP" sz="3600" dirty="0"/>
          </a:p>
          <a:p>
            <a:r>
              <a:rPr lang="ja-JP" altLang="en-US" sz="3600" dirty="0"/>
              <a:t>ま</a:t>
            </a:r>
            <a:endParaRPr lang="en-US" altLang="ja-JP" sz="3600" dirty="0"/>
          </a:p>
          <a:p>
            <a:r>
              <a:rPr lang="ja-JP" altLang="en-US" sz="3600" dirty="0"/>
              <a:t>ゆ</a:t>
            </a:r>
            <a:endParaRPr lang="en-US" altLang="ja-JP" sz="3600" dirty="0"/>
          </a:p>
          <a:p>
            <a:r>
              <a:rPr lang="ja-JP" altLang="en-US" sz="3600" dirty="0"/>
              <a:t>や</a:t>
            </a:r>
            <a:endParaRPr lang="en-US" altLang="ja-JP" sz="3600" dirty="0"/>
          </a:p>
          <a:p>
            <a:r>
              <a:rPr lang="ja-JP" altLang="en-US" sz="3600" dirty="0"/>
              <a:t>み</a:t>
            </a:r>
            <a:endParaRPr lang="en-US" altLang="ja-JP" sz="3600" dirty="0"/>
          </a:p>
        </p:txBody>
      </p:sp>
    </p:spTree>
    <p:extLst>
      <p:ext uri="{BB962C8B-B14F-4D97-AF65-F5344CB8AC3E}">
        <p14:creationId xmlns:p14="http://schemas.microsoft.com/office/powerpoint/2010/main" val="284562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D770321-86FE-49A6-92D3-59ED255797F0}"/>
              </a:ext>
            </a:extLst>
          </p:cNvPr>
          <p:cNvSpPr txBox="1"/>
          <p:nvPr/>
        </p:nvSpPr>
        <p:spPr>
          <a:xfrm>
            <a:off x="10697800" y="668024"/>
            <a:ext cx="1046440" cy="57861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txBody>
          <a:bodyPr vert="eaVert"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800" dirty="0"/>
              <a:t>「松」と「待つ」をかけた、</a:t>
            </a:r>
            <a:endParaRPr lang="en-US" altLang="ja-JP" sz="2800" dirty="0"/>
          </a:p>
          <a:p>
            <a:r>
              <a:rPr lang="ja-JP" altLang="en-US" sz="2800" dirty="0"/>
              <a:t>もう一つの百人一首とは何でしょう。</a:t>
            </a:r>
            <a:endParaRPr lang="en-US" altLang="ja-JP" sz="28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DF4AC58-07D2-4DDA-826B-4E95C39FE29E}"/>
              </a:ext>
            </a:extLst>
          </p:cNvPr>
          <p:cNvSpPr txBox="1"/>
          <p:nvPr/>
        </p:nvSpPr>
        <p:spPr>
          <a:xfrm>
            <a:off x="4133590" y="965907"/>
            <a:ext cx="2954655" cy="623852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6000" dirty="0"/>
              <a:t>　　　</a:t>
            </a:r>
            <a:r>
              <a:rPr lang="ja-JP" altLang="en-US" sz="6000" dirty="0">
                <a:solidFill>
                  <a:srgbClr val="FF0000"/>
                </a:solidFill>
              </a:rPr>
              <a:t>松</a:t>
            </a:r>
            <a:endParaRPr lang="en-US" altLang="ja-JP" sz="6000" dirty="0">
              <a:solidFill>
                <a:srgbClr val="FF0000"/>
              </a:solidFill>
            </a:endParaRPr>
          </a:p>
          <a:p>
            <a:r>
              <a:rPr lang="ja-JP" altLang="en-US" sz="6000" dirty="0"/>
              <a:t>まつ</a:t>
            </a:r>
            <a:endParaRPr lang="en-US" altLang="ja-JP" sz="6000" dirty="0"/>
          </a:p>
          <a:p>
            <a:r>
              <a:rPr lang="ja-JP" altLang="en-US" sz="6000" dirty="0"/>
              <a:t>　　　</a:t>
            </a:r>
            <a:r>
              <a:rPr lang="ja-JP" altLang="en-US" sz="6000" dirty="0">
                <a:solidFill>
                  <a:srgbClr val="FF0000"/>
                </a:solidFill>
              </a:rPr>
              <a:t>待つ</a:t>
            </a:r>
            <a:endParaRPr lang="en-US" altLang="ja-JP" sz="6000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142EB92-EB11-4AC3-9406-7535BD62D1F7}"/>
              </a:ext>
            </a:extLst>
          </p:cNvPr>
          <p:cNvSpPr txBox="1"/>
          <p:nvPr/>
        </p:nvSpPr>
        <p:spPr>
          <a:xfrm>
            <a:off x="7708150" y="883026"/>
            <a:ext cx="2954655" cy="623852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3600" dirty="0"/>
              <a:t>立ち別れ</a:t>
            </a:r>
            <a:endParaRPr lang="en-US" altLang="ja-JP" sz="3600" dirty="0"/>
          </a:p>
          <a:p>
            <a:r>
              <a:rPr lang="ja-JP" altLang="en-US" sz="3600" dirty="0"/>
              <a:t>因幡の山の</a:t>
            </a:r>
            <a:endParaRPr lang="en-US" altLang="ja-JP" sz="3600" dirty="0"/>
          </a:p>
          <a:p>
            <a:r>
              <a:rPr lang="ja-JP" altLang="en-US" sz="3600" dirty="0"/>
              <a:t>峰に生ふる</a:t>
            </a:r>
            <a:endParaRPr lang="en-US" altLang="ja-JP" sz="3600" dirty="0"/>
          </a:p>
          <a:p>
            <a:r>
              <a:rPr lang="ja-JP" altLang="en-US" sz="3600" dirty="0">
                <a:solidFill>
                  <a:srgbClr val="FF0000"/>
                </a:solidFill>
              </a:rPr>
              <a:t>まつ</a:t>
            </a:r>
            <a:r>
              <a:rPr lang="ja-JP" altLang="en-US" sz="3600" dirty="0"/>
              <a:t>としきかば</a:t>
            </a:r>
            <a:endParaRPr lang="en-US" altLang="ja-JP" sz="3600" dirty="0"/>
          </a:p>
          <a:p>
            <a:r>
              <a:rPr lang="ja-JP" altLang="en-US" sz="3600" dirty="0"/>
              <a:t>いまかえりこむ</a:t>
            </a:r>
            <a:endParaRPr lang="en-US" altLang="ja-JP" sz="3600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A35B5BE-767E-4E67-AC50-7A5D84ABA3CC}"/>
              </a:ext>
            </a:extLst>
          </p:cNvPr>
          <p:cNvSpPr txBox="1"/>
          <p:nvPr/>
        </p:nvSpPr>
        <p:spPr>
          <a:xfrm>
            <a:off x="1087419" y="883026"/>
            <a:ext cx="2954655" cy="623852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3600" dirty="0"/>
              <a:t>こぬ人を</a:t>
            </a:r>
            <a:endParaRPr lang="en-US" altLang="ja-JP" sz="3600" dirty="0"/>
          </a:p>
          <a:p>
            <a:r>
              <a:rPr lang="ja-JP" altLang="en-US" sz="3600" dirty="0">
                <a:solidFill>
                  <a:srgbClr val="FF0000"/>
                </a:solidFill>
              </a:rPr>
              <a:t>まつ</a:t>
            </a:r>
            <a:r>
              <a:rPr lang="ja-JP" altLang="en-US" sz="3600" dirty="0"/>
              <a:t>ほのうらの</a:t>
            </a:r>
            <a:endParaRPr lang="en-US" altLang="ja-JP" sz="3600" dirty="0"/>
          </a:p>
          <a:p>
            <a:r>
              <a:rPr lang="ja-JP" altLang="en-US" sz="3600" dirty="0"/>
              <a:t>ゆふなぎに</a:t>
            </a:r>
            <a:endParaRPr lang="en-US" altLang="ja-JP" sz="3600" dirty="0"/>
          </a:p>
          <a:p>
            <a:r>
              <a:rPr lang="ja-JP" altLang="en-US" sz="3600" dirty="0"/>
              <a:t>やくやもしおの</a:t>
            </a:r>
            <a:endParaRPr lang="en-US" altLang="ja-JP" sz="3600" dirty="0"/>
          </a:p>
          <a:p>
            <a:r>
              <a:rPr lang="ja-JP" altLang="en-US" sz="3600" dirty="0"/>
              <a:t>みもこがれつつ</a:t>
            </a:r>
            <a:endParaRPr lang="en-US" altLang="ja-JP" sz="3600" dirty="0"/>
          </a:p>
        </p:txBody>
      </p:sp>
    </p:spTree>
    <p:extLst>
      <p:ext uri="{BB962C8B-B14F-4D97-AF65-F5344CB8AC3E}">
        <p14:creationId xmlns:p14="http://schemas.microsoft.com/office/powerpoint/2010/main" val="3983338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2DA3600-FACE-47D1-AC61-597B0BB5627E}"/>
              </a:ext>
            </a:extLst>
          </p:cNvPr>
          <p:cNvSpPr txBox="1"/>
          <p:nvPr/>
        </p:nvSpPr>
        <p:spPr>
          <a:xfrm>
            <a:off x="6729326" y="5371416"/>
            <a:ext cx="34163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dirty="0"/>
              <a:t>中納言行平</a:t>
            </a:r>
            <a:endParaRPr kumimoji="1" lang="en-US" altLang="ja-JP" sz="3600" dirty="0"/>
          </a:p>
          <a:p>
            <a:r>
              <a:rPr kumimoji="1" lang="ja-JP" altLang="en-US" sz="3600" dirty="0"/>
              <a:t>（在原業平の兄）</a:t>
            </a:r>
          </a:p>
        </p:txBody>
      </p:sp>
      <p:pic>
        <p:nvPicPr>
          <p:cNvPr id="4" name="図 3" descr="文字の書かれた紙&#10;&#10;中程度の精度で自動的に生成された説明">
            <a:extLst>
              <a:ext uri="{FF2B5EF4-FFF2-40B4-BE49-F238E27FC236}">
                <a16:creationId xmlns:a16="http://schemas.microsoft.com/office/drawing/2014/main" id="{7507A627-B27C-49CB-8C43-386EFC35B8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412" y="573045"/>
            <a:ext cx="3497234" cy="4752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660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2DA3600-FACE-47D1-AC61-597B0BB5627E}"/>
              </a:ext>
            </a:extLst>
          </p:cNvPr>
          <p:cNvSpPr txBox="1"/>
          <p:nvPr/>
        </p:nvSpPr>
        <p:spPr>
          <a:xfrm>
            <a:off x="6729326" y="5371416"/>
            <a:ext cx="34163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dirty="0"/>
              <a:t>中納言行平</a:t>
            </a:r>
            <a:endParaRPr kumimoji="1" lang="en-US" altLang="ja-JP" sz="3600" dirty="0"/>
          </a:p>
          <a:p>
            <a:r>
              <a:rPr kumimoji="1" lang="ja-JP" altLang="en-US" sz="3600" dirty="0"/>
              <a:t>（在原業平の兄）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66B1CD6-A54A-4F02-A423-46A42F66A796}"/>
              </a:ext>
            </a:extLst>
          </p:cNvPr>
          <p:cNvSpPr txBox="1"/>
          <p:nvPr/>
        </p:nvSpPr>
        <p:spPr>
          <a:xfrm>
            <a:off x="5164652" y="700858"/>
            <a:ext cx="800219" cy="623852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4000" dirty="0"/>
              <a:t>須磨（兵庫県）に流罪</a:t>
            </a:r>
            <a:endParaRPr lang="en-US" altLang="ja-JP" sz="4000" dirty="0"/>
          </a:p>
        </p:txBody>
      </p:sp>
      <p:sp>
        <p:nvSpPr>
          <p:cNvPr id="3" name="矢印: 右 2">
            <a:extLst>
              <a:ext uri="{FF2B5EF4-FFF2-40B4-BE49-F238E27FC236}">
                <a16:creationId xmlns:a16="http://schemas.microsoft.com/office/drawing/2014/main" id="{279E4385-8E85-452F-AECE-5CF1D41975AC}"/>
              </a:ext>
            </a:extLst>
          </p:cNvPr>
          <p:cNvSpPr/>
          <p:nvPr/>
        </p:nvSpPr>
        <p:spPr>
          <a:xfrm rot="10800000">
            <a:off x="3821863" y="2442050"/>
            <a:ext cx="1084139" cy="10731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4F6CD6E-EF6E-40D1-B63D-42EED2592A79}"/>
              </a:ext>
            </a:extLst>
          </p:cNvPr>
          <p:cNvSpPr txBox="1"/>
          <p:nvPr/>
        </p:nvSpPr>
        <p:spPr>
          <a:xfrm>
            <a:off x="2002102" y="798504"/>
            <a:ext cx="1415772" cy="623852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4000" dirty="0"/>
              <a:t>源氏物語「須磨の巻」の</a:t>
            </a:r>
            <a:endParaRPr lang="en-US" altLang="ja-JP" sz="4000" dirty="0"/>
          </a:p>
          <a:p>
            <a:r>
              <a:rPr lang="ja-JP" altLang="en-US" sz="4000" dirty="0"/>
              <a:t>話のモデルに</a:t>
            </a:r>
            <a:endParaRPr lang="en-US" altLang="ja-JP" sz="4000" dirty="0"/>
          </a:p>
        </p:txBody>
      </p:sp>
      <p:pic>
        <p:nvPicPr>
          <p:cNvPr id="7" name="図 6" descr="文字の書かれた紙&#10;&#10;中程度の精度で自動的に生成された説明">
            <a:extLst>
              <a:ext uri="{FF2B5EF4-FFF2-40B4-BE49-F238E27FC236}">
                <a16:creationId xmlns:a16="http://schemas.microsoft.com/office/drawing/2014/main" id="{29F1AE4C-A602-4986-8D97-90AC557AB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412" y="573045"/>
            <a:ext cx="3497234" cy="4752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8786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55023</TotalTime>
  <Words>605</Words>
  <Application>Microsoft Office PowerPoint</Application>
  <PresentationFormat>ワイド画面</PresentationFormat>
  <Paragraphs>147</Paragraphs>
  <Slides>12</Slides>
  <Notes>11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テーマ</vt:lpstr>
      <vt:lpstr>おもしろ百人一首授業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おもしろ百人一首授業</dc:title>
  <dc:creator>kosho@mvd.biglobe.ne.jp</dc:creator>
  <cp:lastModifiedBy>溝口 佳成</cp:lastModifiedBy>
  <cp:revision>65</cp:revision>
  <dcterms:created xsi:type="dcterms:W3CDTF">2018-06-09T11:59:33Z</dcterms:created>
  <dcterms:modified xsi:type="dcterms:W3CDTF">2022-01-06T06:14:28Z</dcterms:modified>
</cp:coreProperties>
</file>